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305" r:id="rId2"/>
    <p:sldId id="297" r:id="rId3"/>
    <p:sldId id="300" r:id="rId4"/>
    <p:sldId id="301" r:id="rId5"/>
    <p:sldId id="307" r:id="rId6"/>
    <p:sldId id="308" r:id="rId7"/>
    <p:sldId id="309" r:id="rId8"/>
    <p:sldId id="303" r:id="rId9"/>
  </p:sldIdLst>
  <p:sldSz cx="15125700" cy="10691813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392" userDrawn="1">
          <p15:clr>
            <a:srgbClr val="A4A3A4"/>
          </p15:clr>
        </p15:guide>
        <p15:guide id="2" pos="5340" userDrawn="1">
          <p15:clr>
            <a:srgbClr val="A4A3A4"/>
          </p15:clr>
        </p15:guide>
        <p15:guide id="3" pos="9180" userDrawn="1">
          <p15:clr>
            <a:srgbClr val="A4A3A4"/>
          </p15:clr>
        </p15:guide>
        <p15:guide id="4" orient="horz" pos="6056" userDrawn="1">
          <p15:clr>
            <a:srgbClr val="A4A3A4"/>
          </p15:clr>
        </p15:guide>
        <p15:guide id="5" orient="horz" pos="488" userDrawn="1">
          <p15:clr>
            <a:srgbClr val="A4A3A4"/>
          </p15:clr>
        </p15:guide>
        <p15:guide id="6" pos="2604" userDrawn="1">
          <p15:clr>
            <a:srgbClr val="A4A3A4"/>
          </p15:clr>
        </p15:guide>
        <p15:guide id="7" pos="7356" userDrawn="1">
          <p15:clr>
            <a:srgbClr val="A4A3A4"/>
          </p15:clr>
        </p15:guide>
        <p15:guide id="8" pos="2316" userDrawn="1">
          <p15:clr>
            <a:srgbClr val="A4A3A4"/>
          </p15:clr>
        </p15:guide>
        <p15:guide id="10" orient="horz" pos="6488" userDrawn="1">
          <p15:clr>
            <a:srgbClr val="A4A3A4"/>
          </p15:clr>
        </p15:guide>
        <p15:guide id="11" orient="horz" pos="6632" userDrawn="1">
          <p15:clr>
            <a:srgbClr val="A4A3A4"/>
          </p15:clr>
        </p15:guide>
        <p15:guide id="12" pos="348" userDrawn="1">
          <p15:clr>
            <a:srgbClr val="A4A3A4"/>
          </p15:clr>
        </p15:guide>
        <p15:guide id="13" orient="horz" pos="2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80"/>
    <a:srgbClr val="F0F0F0"/>
    <a:srgbClr val="FF7F00"/>
    <a:srgbClr val="0400FF"/>
    <a:srgbClr val="C3C3C3"/>
    <a:srgbClr val="FF98FF"/>
    <a:srgbClr val="69C268"/>
    <a:srgbClr val="B9E8BB"/>
    <a:srgbClr val="CC33FF"/>
    <a:srgbClr val="A125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7" autoAdjust="0"/>
    <p:restoredTop sz="81444" autoAdjust="0"/>
  </p:normalViewPr>
  <p:slideViewPr>
    <p:cSldViewPr>
      <p:cViewPr varScale="1">
        <p:scale>
          <a:sx n="87" d="100"/>
          <a:sy n="87" d="100"/>
        </p:scale>
        <p:origin x="2252" y="80"/>
      </p:cViewPr>
      <p:guideLst>
        <p:guide orient="horz" pos="6392"/>
        <p:guide pos="5340"/>
        <p:guide pos="9180"/>
        <p:guide orient="horz" pos="6056"/>
        <p:guide orient="horz" pos="488"/>
        <p:guide pos="2604"/>
        <p:guide pos="7356"/>
        <p:guide pos="2316"/>
        <p:guide orient="horz" pos="6488"/>
        <p:guide orient="horz" pos="6632"/>
        <p:guide pos="348"/>
        <p:guide orient="horz" pos="2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4"/>
            <a:ext cx="4302125" cy="341314"/>
          </a:xfrm>
          <a:prstGeom prst="rect">
            <a:avLst/>
          </a:prstGeom>
        </p:spPr>
        <p:txBody>
          <a:bodyPr vert="horz" lIns="91078" tIns="45538" rIns="91078" bIns="4553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930" y="4"/>
            <a:ext cx="4302125" cy="341314"/>
          </a:xfrm>
          <a:prstGeom prst="rect">
            <a:avLst/>
          </a:prstGeom>
        </p:spPr>
        <p:txBody>
          <a:bodyPr vert="horz" lIns="91078" tIns="45538" rIns="91078" bIns="45538" rtlCol="0"/>
          <a:lstStyle>
            <a:lvl1pPr algn="r">
              <a:defRPr sz="1200"/>
            </a:lvl1pPr>
          </a:lstStyle>
          <a:p>
            <a:fld id="{1B38FBBF-5435-40AA-A622-9E97A5BEDF1C}" type="datetimeFigureOut">
              <a:rPr lang="ru-RU" smtClean="0"/>
              <a:t>26.07.2019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40100" y="849313"/>
            <a:ext cx="324643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78" tIns="45538" rIns="91078" bIns="4553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191" y="3271846"/>
            <a:ext cx="7942262" cy="2676525"/>
          </a:xfrm>
          <a:prstGeom prst="rect">
            <a:avLst/>
          </a:prstGeom>
        </p:spPr>
        <p:txBody>
          <a:bodyPr vert="horz" lIns="91078" tIns="45538" rIns="91078" bIns="4553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5" y="6456363"/>
            <a:ext cx="4302125" cy="341312"/>
          </a:xfrm>
          <a:prstGeom prst="rect">
            <a:avLst/>
          </a:prstGeom>
        </p:spPr>
        <p:txBody>
          <a:bodyPr vert="horz" lIns="91078" tIns="45538" rIns="91078" bIns="4553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930" y="6456363"/>
            <a:ext cx="4302125" cy="341312"/>
          </a:xfrm>
          <a:prstGeom prst="rect">
            <a:avLst/>
          </a:prstGeom>
        </p:spPr>
        <p:txBody>
          <a:bodyPr vert="horz" lIns="91078" tIns="45538" rIns="91078" bIns="45538" rtlCol="0" anchor="b"/>
          <a:lstStyle>
            <a:lvl1pPr algn="r">
              <a:defRPr sz="1200"/>
            </a:lvl1pPr>
          </a:lstStyle>
          <a:p>
            <a:fld id="{0D366911-6FE5-4706-97A9-85FE804B66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062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66911-6FE5-4706-97A9-85FE804B6661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381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66911-6FE5-4706-97A9-85FE804B6661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061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66911-6FE5-4706-97A9-85FE804B6661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822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66911-6FE5-4706-97A9-85FE804B6661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583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4428" y="3314462"/>
            <a:ext cx="12856845" cy="353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68855" y="5987416"/>
            <a:ext cx="1058799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535" b="0" i="0">
                <a:solidFill>
                  <a:srgbClr val="252F45"/>
                </a:solidFill>
                <a:latin typeface="Calibri"/>
                <a:cs typeface="Calibri"/>
              </a:defRPr>
            </a:lvl1pPr>
          </a:lstStyle>
          <a:p>
            <a:pPr marL="25999">
              <a:lnSpc>
                <a:spcPts val="1561"/>
              </a:lnSpc>
            </a:pPr>
            <a:fld id="{81D60167-4931-47E6-BA6A-407CBD079E47}" type="slidenum">
              <a:rPr lang="ru-RU" smtClean="0"/>
              <a:pPr marL="25999">
                <a:lnSpc>
                  <a:spcPts val="1561"/>
                </a:lnSpc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7841" y="264091"/>
            <a:ext cx="14130019" cy="362279"/>
          </a:xfrm>
        </p:spPr>
        <p:txBody>
          <a:bodyPr lIns="0" tIns="0" rIns="0" bIns="0"/>
          <a:lstStyle>
            <a:lvl1pPr>
              <a:defRPr sz="2354" b="1" i="0">
                <a:solidFill>
                  <a:srgbClr val="252F4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084071" y="4862156"/>
            <a:ext cx="9617075" cy="441018"/>
          </a:xfrm>
        </p:spPr>
        <p:txBody>
          <a:bodyPr lIns="0" tIns="0" rIns="0" bIns="0"/>
          <a:lstStyle>
            <a:lvl1pPr>
              <a:defRPr sz="2866" b="1" i="0">
                <a:solidFill>
                  <a:srgbClr val="FDFDFD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535" b="0" i="0">
                <a:solidFill>
                  <a:srgbClr val="252F45"/>
                </a:solidFill>
                <a:latin typeface="Calibri"/>
                <a:cs typeface="Calibri"/>
              </a:defRPr>
            </a:lvl1pPr>
          </a:lstStyle>
          <a:p>
            <a:pPr marL="25999">
              <a:lnSpc>
                <a:spcPts val="1561"/>
              </a:lnSpc>
            </a:pPr>
            <a:fld id="{81D60167-4931-47E6-BA6A-407CBD079E47}" type="slidenum">
              <a:rPr lang="ru-RU" smtClean="0"/>
              <a:pPr marL="25999">
                <a:lnSpc>
                  <a:spcPts val="1561"/>
                </a:lnSpc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7841" y="264091"/>
            <a:ext cx="14130019" cy="362279"/>
          </a:xfrm>
        </p:spPr>
        <p:txBody>
          <a:bodyPr lIns="0" tIns="0" rIns="0" bIns="0"/>
          <a:lstStyle>
            <a:lvl1pPr>
              <a:defRPr sz="2354" b="1" i="0">
                <a:solidFill>
                  <a:srgbClr val="252F4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56286" y="2459117"/>
            <a:ext cx="657967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789736" y="2459117"/>
            <a:ext cx="657967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7/26/2019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535" b="0" i="0">
                <a:solidFill>
                  <a:srgbClr val="252F45"/>
                </a:solidFill>
                <a:latin typeface="Calibri"/>
                <a:cs typeface="Calibri"/>
              </a:defRPr>
            </a:lvl1pPr>
          </a:lstStyle>
          <a:p>
            <a:pPr marL="25999">
              <a:lnSpc>
                <a:spcPts val="1561"/>
              </a:lnSpc>
            </a:pPr>
            <a:fld id="{81D60167-4931-47E6-BA6A-407CBD079E47}" type="slidenum">
              <a:rPr lang="ru-RU" smtClean="0"/>
              <a:pPr marL="25999">
                <a:lnSpc>
                  <a:spcPts val="1561"/>
                </a:lnSpc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7841" y="264091"/>
            <a:ext cx="14130019" cy="362279"/>
          </a:xfrm>
        </p:spPr>
        <p:txBody>
          <a:bodyPr lIns="0" tIns="0" rIns="0" bIns="0"/>
          <a:lstStyle>
            <a:lvl1pPr>
              <a:defRPr sz="2354" b="1" i="0">
                <a:solidFill>
                  <a:srgbClr val="252F4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7/26/2019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535" b="0" i="0">
                <a:solidFill>
                  <a:srgbClr val="252F45"/>
                </a:solidFill>
                <a:latin typeface="Calibri"/>
                <a:cs typeface="Calibri"/>
              </a:defRPr>
            </a:lvl1pPr>
          </a:lstStyle>
          <a:p>
            <a:pPr marL="25999">
              <a:lnSpc>
                <a:spcPts val="1561"/>
              </a:lnSpc>
            </a:pPr>
            <a:fld id="{81D60167-4931-47E6-BA6A-407CBD079E47}" type="slidenum">
              <a:rPr lang="ru-RU" smtClean="0"/>
              <a:pPr marL="25999">
                <a:lnSpc>
                  <a:spcPts val="1561"/>
                </a:lnSpc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7/26/2019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535" b="0" i="0">
                <a:solidFill>
                  <a:srgbClr val="252F45"/>
                </a:solidFill>
                <a:latin typeface="Calibri"/>
                <a:cs typeface="Calibri"/>
              </a:defRPr>
            </a:lvl1pPr>
          </a:lstStyle>
          <a:p>
            <a:pPr marL="25999">
              <a:lnSpc>
                <a:spcPts val="1561"/>
              </a:lnSpc>
            </a:pPr>
            <a:fld id="{81D60167-4931-47E6-BA6A-407CBD079E47}" type="slidenum">
              <a:rPr lang="ru-RU" smtClean="0"/>
              <a:pPr marL="25999">
                <a:lnSpc>
                  <a:spcPts val="1561"/>
                </a:lnSpc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7841" y="264091"/>
            <a:ext cx="14130019" cy="353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1" i="0">
                <a:solidFill>
                  <a:srgbClr val="252F4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084071" y="4862156"/>
            <a:ext cx="961707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FDFDFD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142738" y="9943387"/>
            <a:ext cx="484022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56286" y="9943387"/>
            <a:ext cx="347891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197203" y="10157937"/>
            <a:ext cx="243840" cy="4200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35" b="0" i="0">
                <a:solidFill>
                  <a:srgbClr val="252F45"/>
                </a:solidFill>
                <a:latin typeface="Calibri"/>
                <a:cs typeface="Calibri"/>
              </a:defRPr>
            </a:lvl1pPr>
          </a:lstStyle>
          <a:p>
            <a:pPr marL="25999">
              <a:lnSpc>
                <a:spcPts val="1561"/>
              </a:lnSpc>
            </a:pPr>
            <a:fld id="{81D60167-4931-47E6-BA6A-407CBD079E47}" type="slidenum">
              <a:rPr lang="ru-RU" smtClean="0"/>
              <a:pPr marL="25999">
                <a:lnSpc>
                  <a:spcPts val="1561"/>
                </a:lnSpc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67990">
        <a:defRPr>
          <a:latin typeface="+mn-lt"/>
          <a:ea typeface="+mn-ea"/>
          <a:cs typeface="+mn-cs"/>
        </a:defRPr>
      </a:lvl2pPr>
      <a:lvl3pPr marL="935980">
        <a:defRPr>
          <a:latin typeface="+mn-lt"/>
          <a:ea typeface="+mn-ea"/>
          <a:cs typeface="+mn-cs"/>
        </a:defRPr>
      </a:lvl3pPr>
      <a:lvl4pPr marL="1403970">
        <a:defRPr>
          <a:latin typeface="+mn-lt"/>
          <a:ea typeface="+mn-ea"/>
          <a:cs typeface="+mn-cs"/>
        </a:defRPr>
      </a:lvl4pPr>
      <a:lvl5pPr marL="1871960">
        <a:defRPr>
          <a:latin typeface="+mn-lt"/>
          <a:ea typeface="+mn-ea"/>
          <a:cs typeface="+mn-cs"/>
        </a:defRPr>
      </a:lvl5pPr>
      <a:lvl6pPr marL="2339950">
        <a:defRPr>
          <a:latin typeface="+mn-lt"/>
          <a:ea typeface="+mn-ea"/>
          <a:cs typeface="+mn-cs"/>
        </a:defRPr>
      </a:lvl6pPr>
      <a:lvl7pPr marL="2807940">
        <a:defRPr>
          <a:latin typeface="+mn-lt"/>
          <a:ea typeface="+mn-ea"/>
          <a:cs typeface="+mn-cs"/>
        </a:defRPr>
      </a:lvl7pPr>
      <a:lvl8pPr marL="3275929">
        <a:defRPr>
          <a:latin typeface="+mn-lt"/>
          <a:ea typeface="+mn-ea"/>
          <a:cs typeface="+mn-cs"/>
        </a:defRPr>
      </a:lvl8pPr>
      <a:lvl9pPr marL="374391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67990">
        <a:defRPr>
          <a:latin typeface="+mn-lt"/>
          <a:ea typeface="+mn-ea"/>
          <a:cs typeface="+mn-cs"/>
        </a:defRPr>
      </a:lvl2pPr>
      <a:lvl3pPr marL="935980">
        <a:defRPr>
          <a:latin typeface="+mn-lt"/>
          <a:ea typeface="+mn-ea"/>
          <a:cs typeface="+mn-cs"/>
        </a:defRPr>
      </a:lvl3pPr>
      <a:lvl4pPr marL="1403970">
        <a:defRPr>
          <a:latin typeface="+mn-lt"/>
          <a:ea typeface="+mn-ea"/>
          <a:cs typeface="+mn-cs"/>
        </a:defRPr>
      </a:lvl4pPr>
      <a:lvl5pPr marL="1871960">
        <a:defRPr>
          <a:latin typeface="+mn-lt"/>
          <a:ea typeface="+mn-ea"/>
          <a:cs typeface="+mn-cs"/>
        </a:defRPr>
      </a:lvl5pPr>
      <a:lvl6pPr marL="2339950">
        <a:defRPr>
          <a:latin typeface="+mn-lt"/>
          <a:ea typeface="+mn-ea"/>
          <a:cs typeface="+mn-cs"/>
        </a:defRPr>
      </a:lvl6pPr>
      <a:lvl7pPr marL="2807940">
        <a:defRPr>
          <a:latin typeface="+mn-lt"/>
          <a:ea typeface="+mn-ea"/>
          <a:cs typeface="+mn-cs"/>
        </a:defRPr>
      </a:lvl7pPr>
      <a:lvl8pPr marL="3275929">
        <a:defRPr>
          <a:latin typeface="+mn-lt"/>
          <a:ea typeface="+mn-ea"/>
          <a:cs typeface="+mn-cs"/>
        </a:defRPr>
      </a:lvl8pPr>
      <a:lvl9pPr marL="374391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8432" y="7478584"/>
            <a:ext cx="14478000" cy="1679495"/>
          </a:xfrm>
          <a:prstGeom prst="rect">
            <a:avLst/>
          </a:prstGeom>
          <a:noFill/>
        </p:spPr>
        <p:txBody>
          <a:bodyPr wrap="square" lIns="139251" tIns="69626" rIns="139251" bIns="69626" rtlCol="0">
            <a:spAutoFit/>
          </a:bodyPr>
          <a:lstStyle/>
          <a:p>
            <a:pPr algn="just"/>
            <a:r>
              <a:rPr lang="ru-RU" sz="2500" b="1" dirty="0">
                <a:latin typeface="Century Gothic" panose="020B0502020202020204" pitchFamily="34" charset="0"/>
              </a:rPr>
              <a:t>Материалы для проведения публичных слушаний по проекту планировки территории линейного объекта – внеуличного пешеходного перехода через железнодорожные пути «Гостиница Молодежная, в створе </a:t>
            </a:r>
            <a:r>
              <a:rPr lang="ru-RU" sz="2500" b="1" dirty="0" err="1">
                <a:latin typeface="Century Gothic" panose="020B0502020202020204" pitchFamily="34" charset="0"/>
              </a:rPr>
              <a:t>Красностуденческого</a:t>
            </a:r>
            <a:r>
              <a:rPr lang="ru-RU" sz="2500" b="1" dirty="0">
                <a:latin typeface="Century Gothic" panose="020B0502020202020204" pitchFamily="34" charset="0"/>
              </a:rPr>
              <a:t> проезда (</a:t>
            </a:r>
            <a:r>
              <a:rPr lang="ru-RU" sz="2500" b="1" dirty="0" err="1">
                <a:latin typeface="Century Gothic" panose="020B0502020202020204" pitchFamily="34" charset="0"/>
              </a:rPr>
              <a:t>Савеловское</a:t>
            </a:r>
            <a:r>
              <a:rPr lang="ru-RU" sz="2500" b="1" dirty="0">
                <a:latin typeface="Century Gothic" panose="020B0502020202020204" pitchFamily="34" charset="0"/>
              </a:rPr>
              <a:t> направление Московской железной дороги)»</a:t>
            </a:r>
            <a:endParaRPr lang="ru-RU" sz="2500" dirty="0">
              <a:latin typeface="Century Gothic" panose="020B0502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36106"/>
            <a:ext cx="4777555" cy="35029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4849" y="141428"/>
            <a:ext cx="1295401" cy="696480"/>
          </a:xfrm>
          <a:prstGeom prst="rect">
            <a:avLst/>
          </a:prstGeom>
          <a:noFill/>
        </p:spPr>
        <p:txBody>
          <a:bodyPr wrap="square" lIns="80144" tIns="40072" rIns="80144" bIns="40072" rtlCol="0" anchor="ctr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HeliosCondC" pitchFamily="50" charset="0"/>
              </a:rPr>
              <a:t>МКА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64267" y="161599"/>
            <a:ext cx="2115273" cy="634924"/>
          </a:xfrm>
          <a:prstGeom prst="rect">
            <a:avLst/>
          </a:prstGeom>
          <a:noFill/>
        </p:spPr>
        <p:txBody>
          <a:bodyPr wrap="none" lIns="80144" tIns="40072" rIns="80144" bIns="40072" rtlCol="0" anchor="ctr">
            <a:spAutoFit/>
          </a:bodyPr>
          <a:lstStyle/>
          <a:p>
            <a:r>
              <a:rPr lang="ru-RU" sz="1200" b="1" dirty="0">
                <a:latin typeface="HeliosCondC" pitchFamily="50" charset="0"/>
              </a:rPr>
              <a:t>КОМИТЕТ ПО АРХИТЕКТУРЕ</a:t>
            </a:r>
          </a:p>
          <a:p>
            <a:r>
              <a:rPr lang="ru-RU" sz="1200" b="1" dirty="0">
                <a:latin typeface="HeliosCondC" pitchFamily="50" charset="0"/>
              </a:rPr>
              <a:t>И ГРАДОСТРОИТЕЛЬСТВУ</a:t>
            </a:r>
          </a:p>
          <a:p>
            <a:r>
              <a:rPr lang="ru-RU" sz="1200" b="1" dirty="0">
                <a:latin typeface="HeliosCondC" pitchFamily="50" charset="0"/>
              </a:rPr>
              <a:t>ГОРОДА МОСКВЫ</a:t>
            </a:r>
          </a:p>
        </p:txBody>
      </p:sp>
      <p:sp>
        <p:nvSpPr>
          <p:cNvPr id="9" name="Полилиния 8"/>
          <p:cNvSpPr/>
          <p:nvPr/>
        </p:nvSpPr>
        <p:spPr>
          <a:xfrm>
            <a:off x="-1" y="10070306"/>
            <a:ext cx="15118147" cy="45719"/>
          </a:xfrm>
          <a:custGeom>
            <a:avLst/>
            <a:gdLst>
              <a:gd name="connsiteX0" fmla="*/ 10754315 w 10754315"/>
              <a:gd name="connsiteY0" fmla="*/ 0 h 8092"/>
              <a:gd name="connsiteX1" fmla="*/ 0 w 10754315"/>
              <a:gd name="connsiteY1" fmla="*/ 8092 h 8092"/>
              <a:gd name="connsiteX2" fmla="*/ 0 w 10754315"/>
              <a:gd name="connsiteY2" fmla="*/ 8092 h 8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54315" h="8092">
                <a:moveTo>
                  <a:pt x="10754315" y="0"/>
                </a:moveTo>
                <a:lnTo>
                  <a:pt x="0" y="8092"/>
                </a:lnTo>
                <a:lnTo>
                  <a:pt x="0" y="8092"/>
                </a:lnTo>
              </a:path>
            </a:pathLst>
          </a:cu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4" tIns="40072" rIns="80144" bIns="40072"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50" y="287985"/>
            <a:ext cx="415699" cy="485959"/>
          </a:xfrm>
          <a:prstGeom prst="rect">
            <a:avLst/>
          </a:prstGeom>
        </p:spPr>
      </p:pic>
      <p:sp>
        <p:nvSpPr>
          <p:cNvPr id="12" name="Полилиния 11"/>
          <p:cNvSpPr/>
          <p:nvPr/>
        </p:nvSpPr>
        <p:spPr>
          <a:xfrm>
            <a:off x="0" y="916785"/>
            <a:ext cx="15118147" cy="45719"/>
          </a:xfrm>
          <a:custGeom>
            <a:avLst/>
            <a:gdLst>
              <a:gd name="connsiteX0" fmla="*/ 10754315 w 10754315"/>
              <a:gd name="connsiteY0" fmla="*/ 0 h 8092"/>
              <a:gd name="connsiteX1" fmla="*/ 0 w 10754315"/>
              <a:gd name="connsiteY1" fmla="*/ 8092 h 8092"/>
              <a:gd name="connsiteX2" fmla="*/ 0 w 10754315"/>
              <a:gd name="connsiteY2" fmla="*/ 8092 h 8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54315" h="8092">
                <a:moveTo>
                  <a:pt x="10754315" y="0"/>
                </a:moveTo>
                <a:lnTo>
                  <a:pt x="0" y="8092"/>
                </a:lnTo>
                <a:lnTo>
                  <a:pt x="0" y="8092"/>
                </a:lnTo>
              </a:path>
            </a:pathLst>
          </a:cu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4" tIns="40072" rIns="80144" bIns="40072" rtlCol="0" anchor="ctr"/>
          <a:lstStyle/>
          <a:p>
            <a:pPr algn="ctr"/>
            <a:endParaRPr lang="ru-RU" dirty="0"/>
          </a:p>
        </p:txBody>
      </p:sp>
      <p:sp>
        <p:nvSpPr>
          <p:cNvPr id="14" name="Полилиния 13"/>
          <p:cNvSpPr/>
          <p:nvPr/>
        </p:nvSpPr>
        <p:spPr>
          <a:xfrm>
            <a:off x="7552" y="2749859"/>
            <a:ext cx="5982290" cy="3963809"/>
          </a:xfrm>
          <a:custGeom>
            <a:avLst/>
            <a:gdLst>
              <a:gd name="connsiteX0" fmla="*/ 0 w 4417888"/>
              <a:gd name="connsiteY0" fmla="*/ 184935 h 2989779"/>
              <a:gd name="connsiteX1" fmla="*/ 2671281 w 4417888"/>
              <a:gd name="connsiteY1" fmla="*/ 164386 h 2989779"/>
              <a:gd name="connsiteX2" fmla="*/ 3616504 w 4417888"/>
              <a:gd name="connsiteY2" fmla="*/ 1664413 h 2989779"/>
              <a:gd name="connsiteX3" fmla="*/ 2804845 w 4417888"/>
              <a:gd name="connsiteY3" fmla="*/ 2989779 h 2989779"/>
              <a:gd name="connsiteX4" fmla="*/ 3595955 w 4417888"/>
              <a:gd name="connsiteY4" fmla="*/ 2989779 h 2989779"/>
              <a:gd name="connsiteX5" fmla="*/ 4417888 w 4417888"/>
              <a:gd name="connsiteY5" fmla="*/ 1674687 h 2989779"/>
              <a:gd name="connsiteX6" fmla="*/ 3359650 w 4417888"/>
              <a:gd name="connsiteY6" fmla="*/ 10274 h 2989779"/>
              <a:gd name="connsiteX7" fmla="*/ 10274 w 4417888"/>
              <a:gd name="connsiteY7" fmla="*/ 0 h 2989779"/>
              <a:gd name="connsiteX8" fmla="*/ 0 w 4417888"/>
              <a:gd name="connsiteY8" fmla="*/ 184935 h 2989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7888" h="2989779">
                <a:moveTo>
                  <a:pt x="0" y="184935"/>
                </a:moveTo>
                <a:lnTo>
                  <a:pt x="2671281" y="164386"/>
                </a:lnTo>
                <a:lnTo>
                  <a:pt x="3616504" y="1664413"/>
                </a:lnTo>
                <a:lnTo>
                  <a:pt x="2804845" y="2989779"/>
                </a:lnTo>
                <a:lnTo>
                  <a:pt x="3595955" y="2989779"/>
                </a:lnTo>
                <a:lnTo>
                  <a:pt x="4417888" y="1674687"/>
                </a:lnTo>
                <a:lnTo>
                  <a:pt x="3359650" y="10274"/>
                </a:lnTo>
                <a:lnTo>
                  <a:pt x="10274" y="0"/>
                </a:lnTo>
                <a:lnTo>
                  <a:pt x="0" y="184935"/>
                </a:lnTo>
                <a:close/>
              </a:path>
            </a:pathLst>
          </a:custGeom>
          <a:solidFill>
            <a:srgbClr val="10B5C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4" tIns="40072" rIns="80144" bIns="40072" rtlCol="0" anchor="ctr"/>
          <a:lstStyle/>
          <a:p>
            <a:pPr algn="ctr"/>
            <a:endParaRPr lang="ru-RU" dirty="0"/>
          </a:p>
        </p:txBody>
      </p:sp>
      <p:sp>
        <p:nvSpPr>
          <p:cNvPr id="15" name="Полилиния 14"/>
          <p:cNvSpPr/>
          <p:nvPr/>
        </p:nvSpPr>
        <p:spPr>
          <a:xfrm>
            <a:off x="-1" y="2743666"/>
            <a:ext cx="7387433" cy="4481418"/>
          </a:xfrm>
          <a:custGeom>
            <a:avLst/>
            <a:gdLst>
              <a:gd name="connsiteX0" fmla="*/ 5455578 w 5455578"/>
              <a:gd name="connsiteY0" fmla="*/ 1684962 h 3380197"/>
              <a:gd name="connsiteX1" fmla="*/ 4428162 w 5455578"/>
              <a:gd name="connsiteY1" fmla="*/ 20548 h 3380197"/>
              <a:gd name="connsiteX2" fmla="*/ 3637052 w 5455578"/>
              <a:gd name="connsiteY2" fmla="*/ 0 h 3380197"/>
              <a:gd name="connsiteX3" fmla="*/ 4664467 w 5455578"/>
              <a:gd name="connsiteY3" fmla="*/ 1695236 h 3380197"/>
              <a:gd name="connsiteX4" fmla="*/ 3739793 w 5455578"/>
              <a:gd name="connsiteY4" fmla="*/ 3184988 h 3380197"/>
              <a:gd name="connsiteX5" fmla="*/ 0 w 5455578"/>
              <a:gd name="connsiteY5" fmla="*/ 3184988 h 3380197"/>
              <a:gd name="connsiteX6" fmla="*/ 0 w 5455578"/>
              <a:gd name="connsiteY6" fmla="*/ 3380197 h 3380197"/>
              <a:gd name="connsiteX7" fmla="*/ 4438436 w 5455578"/>
              <a:gd name="connsiteY7" fmla="*/ 3380197 h 3380197"/>
              <a:gd name="connsiteX8" fmla="*/ 5455578 w 5455578"/>
              <a:gd name="connsiteY8" fmla="*/ 1684962 h 3380197"/>
              <a:gd name="connsiteX0" fmla="*/ 5455578 w 5455578"/>
              <a:gd name="connsiteY0" fmla="*/ 1684962 h 3380197"/>
              <a:gd name="connsiteX1" fmla="*/ 4412120 w 5455578"/>
              <a:gd name="connsiteY1" fmla="*/ 4506 h 3380197"/>
              <a:gd name="connsiteX2" fmla="*/ 3637052 w 5455578"/>
              <a:gd name="connsiteY2" fmla="*/ 0 h 3380197"/>
              <a:gd name="connsiteX3" fmla="*/ 4664467 w 5455578"/>
              <a:gd name="connsiteY3" fmla="*/ 1695236 h 3380197"/>
              <a:gd name="connsiteX4" fmla="*/ 3739793 w 5455578"/>
              <a:gd name="connsiteY4" fmla="*/ 3184988 h 3380197"/>
              <a:gd name="connsiteX5" fmla="*/ 0 w 5455578"/>
              <a:gd name="connsiteY5" fmla="*/ 3184988 h 3380197"/>
              <a:gd name="connsiteX6" fmla="*/ 0 w 5455578"/>
              <a:gd name="connsiteY6" fmla="*/ 3380197 h 3380197"/>
              <a:gd name="connsiteX7" fmla="*/ 4438436 w 5455578"/>
              <a:gd name="connsiteY7" fmla="*/ 3380197 h 3380197"/>
              <a:gd name="connsiteX8" fmla="*/ 5455578 w 5455578"/>
              <a:gd name="connsiteY8" fmla="*/ 1684962 h 3380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55578" h="3380197">
                <a:moveTo>
                  <a:pt x="5455578" y="1684962"/>
                </a:moveTo>
                <a:lnTo>
                  <a:pt x="4412120" y="4506"/>
                </a:lnTo>
                <a:lnTo>
                  <a:pt x="3637052" y="0"/>
                </a:lnTo>
                <a:lnTo>
                  <a:pt x="4664467" y="1695236"/>
                </a:lnTo>
                <a:lnTo>
                  <a:pt x="3739793" y="3184988"/>
                </a:lnTo>
                <a:lnTo>
                  <a:pt x="0" y="3184988"/>
                </a:lnTo>
                <a:lnTo>
                  <a:pt x="0" y="3380197"/>
                </a:lnTo>
                <a:lnTo>
                  <a:pt x="4438436" y="3380197"/>
                </a:lnTo>
                <a:lnTo>
                  <a:pt x="5455578" y="1684962"/>
                </a:lnTo>
                <a:close/>
              </a:path>
            </a:pathLst>
          </a:custGeom>
          <a:solidFill>
            <a:srgbClr val="003E6C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4" tIns="40072" rIns="80144" bIns="40072" rtlCol="0" anchor="ctr"/>
          <a:lstStyle/>
          <a:p>
            <a:pPr algn="ctr"/>
            <a:endParaRPr lang="ru-RU" dirty="0"/>
          </a:p>
        </p:txBody>
      </p:sp>
      <p:sp>
        <p:nvSpPr>
          <p:cNvPr id="16" name="Полилиния 15"/>
          <p:cNvSpPr/>
          <p:nvPr/>
        </p:nvSpPr>
        <p:spPr>
          <a:xfrm>
            <a:off x="6274679" y="2749859"/>
            <a:ext cx="2413625" cy="2139679"/>
          </a:xfrm>
          <a:custGeom>
            <a:avLst/>
            <a:gdLst>
              <a:gd name="connsiteX0" fmla="*/ 1782448 w 1782448"/>
              <a:gd name="connsiteY0" fmla="*/ 1609681 h 1613895"/>
              <a:gd name="connsiteX1" fmla="*/ 1007104 w 1782448"/>
              <a:gd name="connsiteY1" fmla="*/ 1613895 h 1613895"/>
              <a:gd name="connsiteX2" fmla="*/ 0 w 1782448"/>
              <a:gd name="connsiteY2" fmla="*/ 4214 h 1613895"/>
              <a:gd name="connsiteX3" fmla="*/ 813268 w 1782448"/>
              <a:gd name="connsiteY3" fmla="*/ 0 h 1613895"/>
              <a:gd name="connsiteX4" fmla="*/ 1782448 w 1782448"/>
              <a:gd name="connsiteY4" fmla="*/ 1609681 h 1613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2448" h="1613895">
                <a:moveTo>
                  <a:pt x="1782448" y="1609681"/>
                </a:moveTo>
                <a:lnTo>
                  <a:pt x="1007104" y="1613895"/>
                </a:lnTo>
                <a:lnTo>
                  <a:pt x="0" y="4214"/>
                </a:lnTo>
                <a:lnTo>
                  <a:pt x="813268" y="0"/>
                </a:lnTo>
                <a:lnTo>
                  <a:pt x="1782448" y="160968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4" tIns="40072" rIns="80144" bIns="40072" rtlCol="0" anchor="ctr"/>
          <a:lstStyle/>
          <a:p>
            <a:pPr algn="ctr"/>
            <a:endParaRPr lang="ru-RU" dirty="0"/>
          </a:p>
        </p:txBody>
      </p:sp>
      <p:sp>
        <p:nvSpPr>
          <p:cNvPr id="18" name="Полилиния 17"/>
          <p:cNvSpPr/>
          <p:nvPr/>
        </p:nvSpPr>
        <p:spPr>
          <a:xfrm>
            <a:off x="7639050" y="5091592"/>
            <a:ext cx="7162800" cy="83050"/>
          </a:xfrm>
          <a:custGeom>
            <a:avLst/>
            <a:gdLst>
              <a:gd name="connsiteX0" fmla="*/ 0 w 4989169"/>
              <a:gd name="connsiteY0" fmla="*/ 0 h 0"/>
              <a:gd name="connsiteX1" fmla="*/ 4989169 w 4989169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89169">
                <a:moveTo>
                  <a:pt x="0" y="0"/>
                </a:moveTo>
                <a:lnTo>
                  <a:pt x="4989169" y="0"/>
                </a:lnTo>
              </a:path>
            </a:pathLst>
          </a:custGeom>
          <a:noFill/>
          <a:ln w="12700">
            <a:solidFill>
              <a:srgbClr val="10B5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4" tIns="40072" rIns="80144" bIns="40072" rtlCol="0" anchor="ctr"/>
          <a:lstStyle/>
          <a:p>
            <a:pPr algn="ctr"/>
            <a:endParaRPr lang="ru-RU" dirty="0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-1" y="9994106"/>
            <a:ext cx="15107208" cy="0"/>
          </a:xfrm>
          <a:prstGeom prst="line">
            <a:avLst/>
          </a:prstGeom>
          <a:noFill/>
          <a:ln w="12700">
            <a:solidFill>
              <a:srgbClr val="10B5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8492" y="850106"/>
            <a:ext cx="15107208" cy="0"/>
          </a:xfrm>
          <a:prstGeom prst="line">
            <a:avLst/>
          </a:prstGeom>
          <a:noFill/>
          <a:ln w="12700">
            <a:solidFill>
              <a:srgbClr val="10B5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418" y="10357961"/>
            <a:ext cx="2597002" cy="19714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335233" y="10298906"/>
            <a:ext cx="3637817" cy="318819"/>
          </a:xfrm>
          <a:prstGeom prst="rect">
            <a:avLst/>
          </a:prstGeom>
          <a:noFill/>
        </p:spPr>
        <p:txBody>
          <a:bodyPr wrap="none" lIns="132855" tIns="66428" rIns="132855" bIns="66428" rtlCol="0">
            <a:spAutoFit/>
          </a:bodyPr>
          <a:lstStyle/>
          <a:p>
            <a:r>
              <a:rPr lang="ru-RU" sz="1200" b="1" kern="800" dirty="0" smtClean="0">
                <a:latin typeface="Century Gothic" panose="020B0502020202020204" pitchFamily="34" charset="0"/>
              </a:rPr>
              <a:t>ГАУ НИ и ПИ </a:t>
            </a:r>
            <a:r>
              <a:rPr lang="ru-RU" sz="1200" b="1" dirty="0" smtClean="0">
                <a:latin typeface="Century Gothic" panose="020B0502020202020204" pitchFamily="34" charset="0"/>
              </a:rPr>
              <a:t>«ГРАДПЛАН ГОРОДА МОСКВЫ»</a:t>
            </a:r>
            <a:endParaRPr lang="ru-RU" sz="1200" b="1" dirty="0">
              <a:latin typeface="Century Gothic" panose="020B0502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41" y="10265505"/>
            <a:ext cx="290409" cy="34507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57250" y="10298906"/>
            <a:ext cx="5792253" cy="318819"/>
          </a:xfrm>
          <a:prstGeom prst="rect">
            <a:avLst/>
          </a:prstGeom>
          <a:noFill/>
        </p:spPr>
        <p:txBody>
          <a:bodyPr wrap="none" lIns="132855" tIns="66428" rIns="132855" bIns="66428" rtlCol="0">
            <a:spAutoFit/>
          </a:bodyPr>
          <a:lstStyle/>
          <a:p>
            <a:r>
              <a:rPr lang="ru-RU" sz="1200" b="1" kern="800" dirty="0" smtClean="0">
                <a:latin typeface="Century Gothic" panose="020B0502020202020204" pitchFamily="34" charset="0"/>
              </a:rPr>
              <a:t>КОМИТЕТ ПО АРХИТЕКТУРЕ И ГРАДОСТРОИТЕЛЬСТВУ ГОРОДА МОСКВЫ    </a:t>
            </a:r>
            <a:endParaRPr lang="ru-RU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41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0165787"/>
            <a:ext cx="15125700" cy="54451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xfrm>
            <a:off x="14344650" y="10333035"/>
            <a:ext cx="249584" cy="210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999" algn="r">
              <a:lnSpc>
                <a:spcPts val="1561"/>
              </a:lnSpc>
            </a:pPr>
            <a:fld id="{81D60167-4931-47E6-BA6A-407CBD079E47}" type="slidenum">
              <a:rPr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pPr marL="25999" algn="r">
                <a:lnSpc>
                  <a:spcPts val="1561"/>
                </a:lnSpc>
              </a:pPr>
              <a:t>2</a:t>
            </a:fld>
            <a:endParaRPr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418" y="10357961"/>
            <a:ext cx="2597002" cy="19714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9335233" y="10298906"/>
            <a:ext cx="3637817" cy="318819"/>
          </a:xfrm>
          <a:prstGeom prst="rect">
            <a:avLst/>
          </a:prstGeom>
          <a:noFill/>
        </p:spPr>
        <p:txBody>
          <a:bodyPr wrap="none" lIns="132855" tIns="66428" rIns="132855" bIns="66428" rtlCol="0">
            <a:spAutoFit/>
          </a:bodyPr>
          <a:lstStyle/>
          <a:p>
            <a:r>
              <a:rPr lang="ru-RU" sz="1200" b="1" kern="800" dirty="0" smtClean="0">
                <a:latin typeface="Century Gothic" panose="020B0502020202020204" pitchFamily="34" charset="0"/>
              </a:rPr>
              <a:t>ГАУ НИ и ПИ </a:t>
            </a:r>
            <a:r>
              <a:rPr lang="ru-RU" sz="1200" b="1" dirty="0" smtClean="0">
                <a:latin typeface="Century Gothic" panose="020B0502020202020204" pitchFamily="34" charset="0"/>
              </a:rPr>
              <a:t>«ГРАДПЛАН ГОРОДА МОСКВЫ»</a:t>
            </a:r>
            <a:endParaRPr lang="ru-RU" sz="1200" b="1" dirty="0"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41" y="10265505"/>
            <a:ext cx="290409" cy="3450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7250" y="10298906"/>
            <a:ext cx="5792253" cy="318819"/>
          </a:xfrm>
          <a:prstGeom prst="rect">
            <a:avLst/>
          </a:prstGeom>
          <a:noFill/>
        </p:spPr>
        <p:txBody>
          <a:bodyPr wrap="none" lIns="132855" tIns="66428" rIns="132855" bIns="66428" rtlCol="0">
            <a:spAutoFit/>
          </a:bodyPr>
          <a:lstStyle/>
          <a:p>
            <a:r>
              <a:rPr lang="ru-RU" sz="1200" b="1" kern="800" dirty="0" smtClean="0">
                <a:latin typeface="Century Gothic" panose="020B0502020202020204" pitchFamily="34" charset="0"/>
              </a:rPr>
              <a:t>КОМИТЕТ ПО АРХИТЕКТУРЕ И ГРАДОСТРОИТЕЛЬСТВУ ГОРОДА МОСКВЫ    </a:t>
            </a:r>
            <a:endParaRPr lang="ru-RU" sz="1400" dirty="0"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1826" y="10265505"/>
            <a:ext cx="559023" cy="318821"/>
          </a:xfrm>
          <a:prstGeom prst="rect">
            <a:avLst/>
          </a:prstGeom>
          <a:noFill/>
        </p:spPr>
        <p:txBody>
          <a:bodyPr wrap="square" lIns="132855" tIns="66428" rIns="132855" bIns="66428" rtlCol="0">
            <a:spAutoFit/>
          </a:bodyPr>
          <a:lstStyle/>
          <a:p>
            <a:pPr algn="ctr"/>
            <a:r>
              <a:rPr lang="en-US" sz="1200" kern="800" dirty="0" smtClean="0">
                <a:latin typeface="Century Gothic" panose="020B0502020202020204" pitchFamily="34" charset="0"/>
              </a:rPr>
              <a:t>|</a:t>
            </a:r>
            <a:endParaRPr lang="ru-RU" sz="1400" dirty="0">
              <a:latin typeface="Century Gothic" panose="020B0502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65319" y="9935243"/>
            <a:ext cx="231076" cy="45719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65319" y="9641001"/>
            <a:ext cx="231076" cy="45719"/>
          </a:xfrm>
          <a:prstGeom prst="rect">
            <a:avLst/>
          </a:prstGeom>
          <a:solidFill>
            <a:srgbClr val="CC33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0"/>
          <p:cNvSpPr txBox="1"/>
          <p:nvPr/>
        </p:nvSpPr>
        <p:spPr>
          <a:xfrm>
            <a:off x="645564" y="9820957"/>
            <a:ext cx="2626742" cy="24622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МЦД2 Нахабино-Подольск</a:t>
            </a:r>
            <a:endParaRPr lang="ru-RU" sz="10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5564" y="9557422"/>
            <a:ext cx="1811886" cy="24622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МЦД1 Одинцово-Лобня</a:t>
            </a:r>
            <a:endParaRPr lang="ru-RU" sz="10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850" y="9579363"/>
            <a:ext cx="343667" cy="34501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067050" y="9624017"/>
            <a:ext cx="2743200" cy="40011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Переход МЦД1 ул. Яблочкова, д.37Г – Дмитровское шоссе, д.25</a:t>
            </a:r>
            <a:endParaRPr lang="ru-RU" sz="10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40370" y="214499"/>
            <a:ext cx="6375178" cy="756165"/>
          </a:xfrm>
          <a:prstGeom prst="rect">
            <a:avLst/>
          </a:prstGeom>
          <a:noFill/>
        </p:spPr>
        <p:txBody>
          <a:bodyPr wrap="square" lIns="139251" tIns="69626" rIns="139251" bIns="69626" rtlCol="0">
            <a:spAutoFit/>
          </a:bodyPr>
          <a:lstStyle/>
          <a:p>
            <a:pPr>
              <a:lnSpc>
                <a:spcPts val="2354"/>
              </a:lnSpc>
            </a:pPr>
            <a:r>
              <a:rPr lang="ru-RU" sz="2200" b="1" kern="0" spc="1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Расположение рассматриваемого участка линейного объекта</a:t>
            </a:r>
            <a:endParaRPr lang="ru-RU" sz="2200" b="1" kern="0" spc="1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977376"/>
            <a:ext cx="12077622" cy="853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70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l="10788" t="17352" r="11426" b="13556"/>
          <a:stretch/>
        </p:blipFill>
        <p:spPr>
          <a:xfrm>
            <a:off x="495828" y="1014194"/>
            <a:ext cx="7352430" cy="602138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10165787"/>
            <a:ext cx="15125700" cy="54451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xfrm>
            <a:off x="14344650" y="10333035"/>
            <a:ext cx="249584" cy="210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999" algn="r">
              <a:lnSpc>
                <a:spcPts val="1561"/>
              </a:lnSpc>
            </a:pPr>
            <a:fld id="{81D60167-4931-47E6-BA6A-407CBD079E47}" type="slidenum">
              <a:rPr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pPr marL="25999" algn="r">
                <a:lnSpc>
                  <a:spcPts val="1561"/>
                </a:lnSpc>
              </a:pPr>
              <a:t>3</a:t>
            </a:fld>
            <a:endParaRPr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0050" y="470667"/>
            <a:ext cx="12750355" cy="455639"/>
          </a:xfrm>
          <a:prstGeom prst="rect">
            <a:avLst/>
          </a:prstGeom>
          <a:noFill/>
        </p:spPr>
        <p:txBody>
          <a:bodyPr wrap="square" lIns="139251" tIns="69626" rIns="139251" bIns="69626" rtlCol="0">
            <a:spAutoFit/>
          </a:bodyPr>
          <a:lstStyle/>
          <a:p>
            <a:pPr>
              <a:lnSpc>
                <a:spcPts val="2354"/>
              </a:lnSpc>
            </a:pPr>
            <a:r>
              <a:rPr lang="ru-RU" sz="2200" b="1" kern="0" spc="1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Ситуационный план</a:t>
            </a:r>
            <a:endParaRPr lang="ru-RU" sz="2200" b="1" kern="0" spc="1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418" y="10357961"/>
            <a:ext cx="2597002" cy="19714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9335233" y="10298906"/>
            <a:ext cx="3637817" cy="318819"/>
          </a:xfrm>
          <a:prstGeom prst="rect">
            <a:avLst/>
          </a:prstGeom>
          <a:noFill/>
        </p:spPr>
        <p:txBody>
          <a:bodyPr wrap="none" lIns="132855" tIns="66428" rIns="132855" bIns="66428" rtlCol="0">
            <a:spAutoFit/>
          </a:bodyPr>
          <a:lstStyle/>
          <a:p>
            <a:r>
              <a:rPr lang="ru-RU" sz="1200" b="1" kern="800" dirty="0" smtClean="0">
                <a:latin typeface="Century Gothic" panose="020B0502020202020204" pitchFamily="34" charset="0"/>
              </a:rPr>
              <a:t>ГАУ НИ и ПИ </a:t>
            </a:r>
            <a:r>
              <a:rPr lang="ru-RU" sz="1200" b="1" dirty="0" smtClean="0">
                <a:latin typeface="Century Gothic" panose="020B0502020202020204" pitchFamily="34" charset="0"/>
              </a:rPr>
              <a:t>«ГРАДПЛАН ГОРОДА МОСКВЫ»</a:t>
            </a:r>
            <a:endParaRPr lang="ru-RU" sz="1200" b="1" dirty="0"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41" y="10265505"/>
            <a:ext cx="290409" cy="3450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7250" y="10298906"/>
            <a:ext cx="5792253" cy="318819"/>
          </a:xfrm>
          <a:prstGeom prst="rect">
            <a:avLst/>
          </a:prstGeom>
          <a:noFill/>
        </p:spPr>
        <p:txBody>
          <a:bodyPr wrap="none" lIns="132855" tIns="66428" rIns="132855" bIns="66428" rtlCol="0">
            <a:spAutoFit/>
          </a:bodyPr>
          <a:lstStyle/>
          <a:p>
            <a:r>
              <a:rPr lang="ru-RU" sz="1200" b="1" kern="800" dirty="0" smtClean="0">
                <a:latin typeface="Century Gothic" panose="020B0502020202020204" pitchFamily="34" charset="0"/>
              </a:rPr>
              <a:t>КОМИТЕТ ПО АРХИТЕКТУРЕ И ГРАДОСТРОИТЕЛЬСТВУ ГОРОДА МОСКВЫ    </a:t>
            </a:r>
            <a:endParaRPr lang="ru-RU" sz="1400" dirty="0"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1826" y="10265505"/>
            <a:ext cx="559023" cy="318821"/>
          </a:xfrm>
          <a:prstGeom prst="rect">
            <a:avLst/>
          </a:prstGeom>
          <a:noFill/>
        </p:spPr>
        <p:txBody>
          <a:bodyPr wrap="square" lIns="132855" tIns="66428" rIns="132855" bIns="66428" rtlCol="0">
            <a:spAutoFit/>
          </a:bodyPr>
          <a:lstStyle/>
          <a:p>
            <a:pPr algn="ctr"/>
            <a:r>
              <a:rPr lang="en-US" sz="1200" kern="800" dirty="0" smtClean="0">
                <a:latin typeface="Century Gothic" panose="020B0502020202020204" pitchFamily="34" charset="0"/>
              </a:rPr>
              <a:t>|</a:t>
            </a:r>
            <a:endParaRPr lang="ru-RU" sz="1400" dirty="0"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24199" y="7755622"/>
            <a:ext cx="163307" cy="45719"/>
          </a:xfrm>
          <a:prstGeom prst="rect">
            <a:avLst/>
          </a:prstGeom>
          <a:solidFill>
            <a:srgbClr val="FF00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20"/>
          <p:cNvSpPr txBox="1"/>
          <p:nvPr/>
        </p:nvSpPr>
        <p:spPr>
          <a:xfrm>
            <a:off x="1859381" y="7630230"/>
            <a:ext cx="2450933" cy="276999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- планируемый объект</a:t>
            </a:r>
            <a:endParaRPr lang="ru-RU" sz="12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5400000">
            <a:off x="1153000" y="7755622"/>
            <a:ext cx="188118" cy="45720"/>
          </a:xfrm>
          <a:prstGeom prst="rect">
            <a:avLst/>
          </a:prstGeom>
          <a:solidFill>
            <a:srgbClr val="FF00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1270586" y="7755622"/>
            <a:ext cx="188118" cy="45720"/>
          </a:xfrm>
          <a:prstGeom prst="rect">
            <a:avLst/>
          </a:prstGeom>
          <a:solidFill>
            <a:srgbClr val="FF00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rot="21433335">
            <a:off x="4006947" y="3960978"/>
            <a:ext cx="110189" cy="4571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rot="5233335">
            <a:off x="4187684" y="3954405"/>
            <a:ext cx="156287" cy="45719"/>
          </a:xfrm>
          <a:prstGeom prst="rect">
            <a:avLst/>
          </a:prstGeom>
          <a:solidFill>
            <a:srgbClr val="FF00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 rot="5233335">
            <a:off x="4071166" y="3954406"/>
            <a:ext cx="156287" cy="4571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233335">
            <a:off x="3901409" y="3965156"/>
            <a:ext cx="156287" cy="4571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 rot="21433335">
            <a:off x="4172346" y="3955335"/>
            <a:ext cx="71738" cy="51056"/>
          </a:xfrm>
          <a:prstGeom prst="rect">
            <a:avLst/>
          </a:prstGeom>
          <a:solidFill>
            <a:srgbClr val="FF00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10001250" y="334345"/>
            <a:ext cx="646285" cy="276999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Вид 1</a:t>
            </a:r>
            <a:endParaRPr lang="ru-RU" sz="12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0"/>
          <p:cNvSpPr txBox="1"/>
          <p:nvPr/>
        </p:nvSpPr>
        <p:spPr>
          <a:xfrm>
            <a:off x="10001249" y="2759198"/>
            <a:ext cx="646285" cy="276999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Вид </a:t>
            </a:r>
            <a:r>
              <a:rPr lang="en-US" sz="1200" dirty="0">
                <a:latin typeface="Century Gothic" panose="020B0502020202020204" pitchFamily="34" charset="0"/>
                <a:cs typeface="Times New Roman" panose="02020603050405020304" pitchFamily="18" charset="0"/>
              </a:rPr>
              <a:t>2</a:t>
            </a:r>
            <a:endParaRPr lang="ru-RU" sz="12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659606"/>
            <a:ext cx="4905503" cy="20803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3097574"/>
            <a:ext cx="4905503" cy="2315700"/>
          </a:xfrm>
          <a:prstGeom prst="rect">
            <a:avLst/>
          </a:prstGeom>
        </p:spPr>
      </p:pic>
      <p:sp>
        <p:nvSpPr>
          <p:cNvPr id="25" name="TextBox 20"/>
          <p:cNvSpPr txBox="1"/>
          <p:nvPr/>
        </p:nvSpPr>
        <p:spPr>
          <a:xfrm>
            <a:off x="1847850" y="8244737"/>
            <a:ext cx="3530808" cy="276999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- МЦД1 Одинцово-Лобня</a:t>
            </a:r>
            <a:endParaRPr lang="ru-RU" sz="12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068983" y="5407643"/>
            <a:ext cx="654050" cy="276999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Вид 3</a:t>
            </a:r>
            <a:endParaRPr lang="ru-RU" sz="12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69" b="21787"/>
          <a:stretch/>
        </p:blipFill>
        <p:spPr>
          <a:xfrm>
            <a:off x="10068983" y="5684642"/>
            <a:ext cx="4905503" cy="2475709"/>
          </a:xfrm>
          <a:prstGeom prst="rect">
            <a:avLst/>
          </a:prstGeom>
        </p:spPr>
      </p:pic>
      <p:sp>
        <p:nvSpPr>
          <p:cNvPr id="30" name="TextBox 20"/>
          <p:cNvSpPr txBox="1"/>
          <p:nvPr/>
        </p:nvSpPr>
        <p:spPr>
          <a:xfrm>
            <a:off x="5734050" y="7128156"/>
            <a:ext cx="646285" cy="276999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Вид 4</a:t>
            </a:r>
            <a:endParaRPr lang="ru-RU" sz="12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977" y="7438554"/>
            <a:ext cx="3463569" cy="2597677"/>
          </a:xfrm>
          <a:prstGeom prst="rect">
            <a:avLst/>
          </a:prstGeom>
        </p:spPr>
      </p:pic>
      <p:sp>
        <p:nvSpPr>
          <p:cNvPr id="32" name="Блок-схема: узел 31"/>
          <p:cNvSpPr/>
          <p:nvPr/>
        </p:nvSpPr>
        <p:spPr>
          <a:xfrm>
            <a:off x="3755852" y="4281902"/>
            <a:ext cx="304800" cy="296759"/>
          </a:xfrm>
          <a:prstGeom prst="flowChartConnector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 rot="16200000">
            <a:off x="3882594" y="3999993"/>
            <a:ext cx="304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&lt;</a:t>
            </a:r>
            <a:endParaRPr lang="ru-RU" sz="2400" dirty="0"/>
          </a:p>
        </p:txBody>
      </p:sp>
      <p:sp>
        <p:nvSpPr>
          <p:cNvPr id="34" name="Блок-схема: узел 33"/>
          <p:cNvSpPr/>
          <p:nvPr/>
        </p:nvSpPr>
        <p:spPr>
          <a:xfrm>
            <a:off x="4118180" y="4196290"/>
            <a:ext cx="304800" cy="296759"/>
          </a:xfrm>
          <a:prstGeom prst="flowChartConnector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3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 rot="8231979">
            <a:off x="4096793" y="3910899"/>
            <a:ext cx="304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&gt;</a:t>
            </a:r>
            <a:endParaRPr lang="ru-RU" sz="2400" dirty="0"/>
          </a:p>
        </p:txBody>
      </p:sp>
      <p:sp>
        <p:nvSpPr>
          <p:cNvPr id="36" name="Блок-схема: узел 35"/>
          <p:cNvSpPr/>
          <p:nvPr/>
        </p:nvSpPr>
        <p:spPr>
          <a:xfrm>
            <a:off x="4465262" y="3706009"/>
            <a:ext cx="304800" cy="296759"/>
          </a:xfrm>
          <a:prstGeom prst="flowChartConnector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 rot="20057076">
            <a:off x="4218337" y="3723534"/>
            <a:ext cx="304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&gt;</a:t>
            </a:r>
            <a:endParaRPr lang="ru-RU" sz="2400" dirty="0"/>
          </a:p>
        </p:txBody>
      </p:sp>
      <p:sp>
        <p:nvSpPr>
          <p:cNvPr id="38" name="Блок-схема: узел 37"/>
          <p:cNvSpPr/>
          <p:nvPr/>
        </p:nvSpPr>
        <p:spPr>
          <a:xfrm>
            <a:off x="3772276" y="3368202"/>
            <a:ext cx="304800" cy="296759"/>
          </a:xfrm>
          <a:prstGeom prst="flowChartConnector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 rot="5068473">
            <a:off x="3921890" y="3511982"/>
            <a:ext cx="304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&lt;</a:t>
            </a:r>
            <a:endParaRPr lang="ru-RU" sz="2400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0"/>
          <a:srcRect l="7325" t="45246" r="4778" b="42732"/>
          <a:stretch/>
        </p:blipFill>
        <p:spPr>
          <a:xfrm>
            <a:off x="880645" y="8058639"/>
            <a:ext cx="881664" cy="4571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11"/>
          <a:srcRect l="2158" t="37323" r="4289" b="40747"/>
          <a:stretch/>
        </p:blipFill>
        <p:spPr>
          <a:xfrm flipV="1">
            <a:off x="890474" y="8374012"/>
            <a:ext cx="881665" cy="45719"/>
          </a:xfrm>
          <a:prstGeom prst="rect">
            <a:avLst/>
          </a:prstGeom>
        </p:spPr>
      </p:pic>
      <p:sp>
        <p:nvSpPr>
          <p:cNvPr id="43" name="TextBox 20"/>
          <p:cNvSpPr txBox="1"/>
          <p:nvPr/>
        </p:nvSpPr>
        <p:spPr>
          <a:xfrm>
            <a:off x="1856235" y="7920140"/>
            <a:ext cx="3530808" cy="276999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- </a:t>
            </a:r>
            <a:r>
              <a:rPr lang="ru-RU" sz="1200" dirty="0" err="1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Савеловское</a:t>
            </a:r>
            <a:r>
              <a:rPr lang="ru-RU" sz="12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 направление МЖД</a:t>
            </a:r>
            <a:endParaRPr lang="ru-RU" sz="12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20"/>
          <p:cNvSpPr txBox="1"/>
          <p:nvPr/>
        </p:nvSpPr>
        <p:spPr>
          <a:xfrm>
            <a:off x="1847850" y="7174545"/>
            <a:ext cx="3248719" cy="46166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latinLnBrk="0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- </a:t>
            </a:r>
            <a:r>
              <a:rPr lang="ru-RU" sz="1200" dirty="0">
                <a:latin typeface="Century Gothic" panose="020B0502020202020204" pitchFamily="34" charset="0"/>
                <a:cs typeface="Times New Roman" panose="02020603050405020304" pitchFamily="18" charset="0"/>
              </a:rPr>
              <a:t>с</a:t>
            </a:r>
            <a:r>
              <a:rPr lang="ru-RU" sz="12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уществующий подземный пешеходный переход</a:t>
            </a:r>
            <a:endParaRPr lang="ru-RU" sz="12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224864" y="7310897"/>
            <a:ext cx="163307" cy="4571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 rot="5400000">
            <a:off x="1153665" y="7310897"/>
            <a:ext cx="188118" cy="4572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 rot="5400000">
            <a:off x="1271251" y="7310897"/>
            <a:ext cx="188118" cy="4572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32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0165787"/>
            <a:ext cx="15125700" cy="54451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xfrm>
            <a:off x="14344650" y="10333035"/>
            <a:ext cx="249584" cy="210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999" algn="r">
              <a:lnSpc>
                <a:spcPts val="1561"/>
              </a:lnSpc>
            </a:pPr>
            <a:fld id="{81D60167-4931-47E6-BA6A-407CBD079E47}" type="slidenum">
              <a:rPr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pPr marL="25999" algn="r">
                <a:lnSpc>
                  <a:spcPts val="1561"/>
                </a:lnSpc>
              </a:pPr>
              <a:t>4</a:t>
            </a:fld>
            <a:endParaRPr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0050" y="470667"/>
            <a:ext cx="12750355" cy="455639"/>
          </a:xfrm>
          <a:prstGeom prst="rect">
            <a:avLst/>
          </a:prstGeom>
          <a:noFill/>
        </p:spPr>
        <p:txBody>
          <a:bodyPr wrap="square" lIns="139251" tIns="69626" rIns="139251" bIns="69626" rtlCol="0">
            <a:spAutoFit/>
          </a:bodyPr>
          <a:lstStyle/>
          <a:p>
            <a:pPr>
              <a:lnSpc>
                <a:spcPts val="2354"/>
              </a:lnSpc>
            </a:pPr>
            <a:r>
              <a:rPr lang="ru-RU" sz="2200" b="1" kern="0" spc="1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Функционально-планировочное решение</a:t>
            </a:r>
            <a:endParaRPr lang="ru-RU" sz="2200" b="1" kern="0" spc="1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418" y="10357961"/>
            <a:ext cx="2597002" cy="19714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9335233" y="10298906"/>
            <a:ext cx="3637817" cy="318819"/>
          </a:xfrm>
          <a:prstGeom prst="rect">
            <a:avLst/>
          </a:prstGeom>
          <a:noFill/>
        </p:spPr>
        <p:txBody>
          <a:bodyPr wrap="none" lIns="132855" tIns="66428" rIns="132855" bIns="66428" rtlCol="0">
            <a:spAutoFit/>
          </a:bodyPr>
          <a:lstStyle/>
          <a:p>
            <a:r>
              <a:rPr lang="ru-RU" sz="1200" b="1" kern="800" dirty="0" smtClean="0">
                <a:latin typeface="Century Gothic" panose="020B0502020202020204" pitchFamily="34" charset="0"/>
              </a:rPr>
              <a:t>ГАУ НИ и ПИ </a:t>
            </a:r>
            <a:r>
              <a:rPr lang="ru-RU" sz="1200" b="1" dirty="0" smtClean="0">
                <a:latin typeface="Century Gothic" panose="020B0502020202020204" pitchFamily="34" charset="0"/>
              </a:rPr>
              <a:t>«ГРАДПЛАН ГОРОДА МОСКВЫ»</a:t>
            </a:r>
            <a:endParaRPr lang="ru-RU" sz="1200" b="1" dirty="0"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41" y="10265505"/>
            <a:ext cx="290409" cy="3450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7250" y="10298906"/>
            <a:ext cx="5792253" cy="318819"/>
          </a:xfrm>
          <a:prstGeom prst="rect">
            <a:avLst/>
          </a:prstGeom>
          <a:noFill/>
        </p:spPr>
        <p:txBody>
          <a:bodyPr wrap="none" lIns="132855" tIns="66428" rIns="132855" bIns="66428" rtlCol="0">
            <a:spAutoFit/>
          </a:bodyPr>
          <a:lstStyle/>
          <a:p>
            <a:r>
              <a:rPr lang="ru-RU" sz="1200" b="1" kern="800" dirty="0" smtClean="0">
                <a:latin typeface="Century Gothic" panose="020B0502020202020204" pitchFamily="34" charset="0"/>
              </a:rPr>
              <a:t>КОМИТЕТ ПО АРХИТЕКТУРЕ И ГРАДОСТРОИТЕЛЬСТВУ ГОРОДА МОСКВЫ    </a:t>
            </a:r>
            <a:endParaRPr lang="ru-RU" sz="1400" dirty="0"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1826" y="10265505"/>
            <a:ext cx="559023" cy="318821"/>
          </a:xfrm>
          <a:prstGeom prst="rect">
            <a:avLst/>
          </a:prstGeom>
          <a:noFill/>
        </p:spPr>
        <p:txBody>
          <a:bodyPr wrap="square" lIns="132855" tIns="66428" rIns="132855" bIns="66428" rtlCol="0">
            <a:spAutoFit/>
          </a:bodyPr>
          <a:lstStyle/>
          <a:p>
            <a:pPr algn="ctr"/>
            <a:r>
              <a:rPr lang="en-US" sz="1200" kern="800" dirty="0" smtClean="0">
                <a:latin typeface="Century Gothic" panose="020B0502020202020204" pitchFamily="34" charset="0"/>
              </a:rPr>
              <a:t>|</a:t>
            </a:r>
            <a:endParaRPr lang="ru-RU" sz="1400" dirty="0"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4450" y="1099326"/>
            <a:ext cx="6912549" cy="87790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3050" y="1099326"/>
            <a:ext cx="4191000" cy="31570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4524" y="4507706"/>
            <a:ext cx="4178222" cy="261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2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0050" y="470667"/>
            <a:ext cx="12750355" cy="455639"/>
          </a:xfrm>
          <a:prstGeom prst="rect">
            <a:avLst/>
          </a:prstGeom>
          <a:noFill/>
        </p:spPr>
        <p:txBody>
          <a:bodyPr wrap="square" lIns="139251" tIns="69626" rIns="139251" bIns="69626" rtlCol="0">
            <a:spAutoFit/>
          </a:bodyPr>
          <a:lstStyle/>
          <a:p>
            <a:pPr>
              <a:lnSpc>
                <a:spcPts val="2354"/>
              </a:lnSpc>
            </a:pPr>
            <a:r>
              <a:rPr lang="ru-RU" sz="2200" b="1" kern="0" spc="1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3</a:t>
            </a:r>
            <a:r>
              <a:rPr lang="en-US" sz="2200" b="1" kern="0" spc="1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D – </a:t>
            </a:r>
            <a:r>
              <a:rPr lang="ru-RU" sz="2200" b="1" kern="0" spc="1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Видовые кадры планируемого внеуличного пешеходного перехода</a:t>
            </a:r>
            <a:endParaRPr lang="ru-RU" sz="2200" b="1" kern="0" spc="1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154906"/>
            <a:ext cx="14494933" cy="81534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0165787"/>
            <a:ext cx="15125700" cy="54451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41" y="10265505"/>
            <a:ext cx="290409" cy="3450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7250" y="10298906"/>
            <a:ext cx="5792253" cy="318819"/>
          </a:xfrm>
          <a:prstGeom prst="rect">
            <a:avLst/>
          </a:prstGeom>
          <a:noFill/>
        </p:spPr>
        <p:txBody>
          <a:bodyPr wrap="none" lIns="132855" tIns="66428" rIns="132855" bIns="66428" rtlCol="0">
            <a:spAutoFit/>
          </a:bodyPr>
          <a:lstStyle/>
          <a:p>
            <a:r>
              <a:rPr lang="ru-RU" sz="1200" b="1" kern="800" dirty="0" smtClean="0">
                <a:latin typeface="Century Gothic" panose="020B0502020202020204" pitchFamily="34" charset="0"/>
              </a:rPr>
              <a:t>КОМИТЕТ ПО АРХИТЕКТУРЕ И ГРАДОСТРОИТЕЛЬСТВУ ГОРОДА МОСКВЫ    </a:t>
            </a:r>
            <a:endParaRPr lang="ru-RU" sz="1400" dirty="0">
              <a:latin typeface="Century Gothic" panose="020B0502020202020204" pitchFamily="34" charset="0"/>
            </a:endParaRPr>
          </a:p>
        </p:txBody>
      </p:sp>
      <p:sp>
        <p:nvSpPr>
          <p:cNvPr id="8" name="object 27"/>
          <p:cNvSpPr txBox="1">
            <a:spLocks noGrp="1"/>
          </p:cNvSpPr>
          <p:nvPr>
            <p:ph type="sldNum" sz="quarter" idx="7"/>
          </p:nvPr>
        </p:nvSpPr>
        <p:spPr>
          <a:xfrm>
            <a:off x="14344650" y="10333035"/>
            <a:ext cx="249584" cy="210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999" algn="r">
              <a:lnSpc>
                <a:spcPts val="1561"/>
              </a:lnSpc>
            </a:pPr>
            <a:r>
              <a:rPr lang="ru-RU" sz="16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5</a:t>
            </a:r>
            <a:endParaRPr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418" y="10357961"/>
            <a:ext cx="2597002" cy="1971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335233" y="10298906"/>
            <a:ext cx="3637817" cy="318819"/>
          </a:xfrm>
          <a:prstGeom prst="rect">
            <a:avLst/>
          </a:prstGeom>
          <a:noFill/>
        </p:spPr>
        <p:txBody>
          <a:bodyPr wrap="none" lIns="132855" tIns="66428" rIns="132855" bIns="66428" rtlCol="0">
            <a:spAutoFit/>
          </a:bodyPr>
          <a:lstStyle/>
          <a:p>
            <a:r>
              <a:rPr lang="ru-RU" sz="1200" b="1" kern="800" dirty="0" smtClean="0">
                <a:latin typeface="Century Gothic" panose="020B0502020202020204" pitchFamily="34" charset="0"/>
              </a:rPr>
              <a:t>ГАУ НИ и ПИ </a:t>
            </a:r>
            <a:r>
              <a:rPr lang="ru-RU" sz="1200" b="1" dirty="0" smtClean="0">
                <a:latin typeface="Century Gothic" panose="020B0502020202020204" pitchFamily="34" charset="0"/>
              </a:rPr>
              <a:t>«ГРАДПЛАН ГОРОДА МОСКВЫ»</a:t>
            </a:r>
            <a:endParaRPr lang="ru-RU" sz="12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81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10165787"/>
            <a:ext cx="15125700" cy="54451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00050" y="470667"/>
            <a:ext cx="12750355" cy="455639"/>
          </a:xfrm>
          <a:prstGeom prst="rect">
            <a:avLst/>
          </a:prstGeom>
          <a:noFill/>
        </p:spPr>
        <p:txBody>
          <a:bodyPr wrap="square" lIns="139251" tIns="69626" rIns="139251" bIns="69626" rtlCol="0">
            <a:spAutoFit/>
          </a:bodyPr>
          <a:lstStyle/>
          <a:p>
            <a:pPr>
              <a:lnSpc>
                <a:spcPts val="2354"/>
              </a:lnSpc>
            </a:pPr>
            <a:r>
              <a:rPr lang="ru-RU" sz="2200" b="1" kern="0" spc="1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3</a:t>
            </a:r>
            <a:r>
              <a:rPr lang="en-US" sz="2200" b="1" kern="0" spc="1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D – </a:t>
            </a:r>
            <a:r>
              <a:rPr lang="ru-RU" sz="2200" b="1" kern="0" spc="1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Видовые кадры планируемого внеуличного пешеходного перехода</a:t>
            </a:r>
            <a:endParaRPr lang="ru-RU" sz="2200" b="1" kern="0" spc="1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154906"/>
            <a:ext cx="14494933" cy="81533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41" y="10265505"/>
            <a:ext cx="290409" cy="3450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7250" y="10298906"/>
            <a:ext cx="5792253" cy="318819"/>
          </a:xfrm>
          <a:prstGeom prst="rect">
            <a:avLst/>
          </a:prstGeom>
          <a:noFill/>
        </p:spPr>
        <p:txBody>
          <a:bodyPr wrap="none" lIns="132855" tIns="66428" rIns="132855" bIns="66428" rtlCol="0">
            <a:spAutoFit/>
          </a:bodyPr>
          <a:lstStyle/>
          <a:p>
            <a:r>
              <a:rPr lang="ru-RU" sz="1200" b="1" kern="800" dirty="0" smtClean="0">
                <a:latin typeface="Century Gothic" panose="020B0502020202020204" pitchFamily="34" charset="0"/>
              </a:rPr>
              <a:t>КОМИТЕТ ПО АРХИТЕКТУРЕ И ГРАДОСТРОИТЕЛЬСТВУ ГОРОДА МОСКВЫ    </a:t>
            </a:r>
            <a:endParaRPr lang="ru-RU" sz="1400" dirty="0">
              <a:latin typeface="Century Gothic" panose="020B0502020202020204" pitchFamily="34" charset="0"/>
            </a:endParaRPr>
          </a:p>
        </p:txBody>
      </p:sp>
      <p:sp>
        <p:nvSpPr>
          <p:cNvPr id="7" name="object 27"/>
          <p:cNvSpPr txBox="1">
            <a:spLocks noGrp="1"/>
          </p:cNvSpPr>
          <p:nvPr>
            <p:ph type="sldNum" sz="quarter" idx="7"/>
          </p:nvPr>
        </p:nvSpPr>
        <p:spPr>
          <a:xfrm>
            <a:off x="14344650" y="10333035"/>
            <a:ext cx="249584" cy="210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999" algn="r">
              <a:lnSpc>
                <a:spcPts val="1561"/>
              </a:lnSpc>
            </a:pPr>
            <a:r>
              <a:rPr lang="ru-RU" sz="16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6</a:t>
            </a:r>
            <a:endParaRPr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418" y="10357961"/>
            <a:ext cx="2597002" cy="1971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335233" y="10298906"/>
            <a:ext cx="3637817" cy="318819"/>
          </a:xfrm>
          <a:prstGeom prst="rect">
            <a:avLst/>
          </a:prstGeom>
          <a:noFill/>
        </p:spPr>
        <p:txBody>
          <a:bodyPr wrap="none" lIns="132855" tIns="66428" rIns="132855" bIns="66428" rtlCol="0">
            <a:spAutoFit/>
          </a:bodyPr>
          <a:lstStyle/>
          <a:p>
            <a:r>
              <a:rPr lang="ru-RU" sz="1200" b="1" kern="800" dirty="0" smtClean="0">
                <a:latin typeface="Century Gothic" panose="020B0502020202020204" pitchFamily="34" charset="0"/>
              </a:rPr>
              <a:t>ГАУ НИ и ПИ </a:t>
            </a:r>
            <a:r>
              <a:rPr lang="ru-RU" sz="1200" b="1" dirty="0" smtClean="0">
                <a:latin typeface="Century Gothic" panose="020B0502020202020204" pitchFamily="34" charset="0"/>
              </a:rPr>
              <a:t>«ГРАДПЛАН ГОРОДА МОСКВЫ»</a:t>
            </a:r>
            <a:endParaRPr lang="ru-RU" sz="12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322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10165787"/>
            <a:ext cx="15125700" cy="54451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00050" y="470667"/>
            <a:ext cx="12750355" cy="455639"/>
          </a:xfrm>
          <a:prstGeom prst="rect">
            <a:avLst/>
          </a:prstGeom>
          <a:noFill/>
        </p:spPr>
        <p:txBody>
          <a:bodyPr wrap="square" lIns="139251" tIns="69626" rIns="139251" bIns="69626" rtlCol="0">
            <a:spAutoFit/>
          </a:bodyPr>
          <a:lstStyle/>
          <a:p>
            <a:pPr>
              <a:lnSpc>
                <a:spcPts val="2354"/>
              </a:lnSpc>
            </a:pPr>
            <a:r>
              <a:rPr lang="ru-RU" sz="2200" b="1" kern="0" spc="1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3</a:t>
            </a:r>
            <a:r>
              <a:rPr lang="en-US" sz="2200" b="1" kern="0" spc="1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D – </a:t>
            </a:r>
            <a:r>
              <a:rPr lang="ru-RU" sz="2200" b="1" kern="0" spc="1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Видовые кадры планируемого внеуличного пешеходного перехода</a:t>
            </a:r>
            <a:endParaRPr lang="ru-RU" sz="2200" b="1" kern="0" spc="1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154906"/>
            <a:ext cx="14494933" cy="81533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41" y="10265505"/>
            <a:ext cx="290409" cy="3450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7250" y="10298906"/>
            <a:ext cx="5792253" cy="318819"/>
          </a:xfrm>
          <a:prstGeom prst="rect">
            <a:avLst/>
          </a:prstGeom>
          <a:noFill/>
        </p:spPr>
        <p:txBody>
          <a:bodyPr wrap="none" lIns="132855" tIns="66428" rIns="132855" bIns="66428" rtlCol="0">
            <a:spAutoFit/>
          </a:bodyPr>
          <a:lstStyle/>
          <a:p>
            <a:r>
              <a:rPr lang="ru-RU" sz="1200" b="1" kern="800" dirty="0" smtClean="0">
                <a:latin typeface="Century Gothic" panose="020B0502020202020204" pitchFamily="34" charset="0"/>
              </a:rPr>
              <a:t>КОМИТЕТ ПО АРХИТЕКТУРЕ И ГРАДОСТРОИТЕЛЬСТВУ ГОРОДА МОСКВЫ    </a:t>
            </a:r>
            <a:endParaRPr lang="ru-RU" sz="1400" dirty="0">
              <a:latin typeface="Century Gothic" panose="020B0502020202020204" pitchFamily="34" charset="0"/>
            </a:endParaRPr>
          </a:p>
        </p:txBody>
      </p:sp>
      <p:sp>
        <p:nvSpPr>
          <p:cNvPr id="7" name="object 27"/>
          <p:cNvSpPr txBox="1">
            <a:spLocks noGrp="1"/>
          </p:cNvSpPr>
          <p:nvPr>
            <p:ph type="sldNum" sz="quarter" idx="7"/>
          </p:nvPr>
        </p:nvSpPr>
        <p:spPr>
          <a:xfrm>
            <a:off x="14344650" y="10333035"/>
            <a:ext cx="30480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999" algn="r">
              <a:lnSpc>
                <a:spcPts val="1561"/>
              </a:lnSpc>
            </a:pPr>
            <a:r>
              <a:rPr lang="ru-RU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7</a:t>
            </a:r>
            <a:endParaRPr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418" y="10357961"/>
            <a:ext cx="2597002" cy="1971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335233" y="10298906"/>
            <a:ext cx="3637817" cy="318819"/>
          </a:xfrm>
          <a:prstGeom prst="rect">
            <a:avLst/>
          </a:prstGeom>
          <a:noFill/>
        </p:spPr>
        <p:txBody>
          <a:bodyPr wrap="none" lIns="132855" tIns="66428" rIns="132855" bIns="66428" rtlCol="0">
            <a:spAutoFit/>
          </a:bodyPr>
          <a:lstStyle/>
          <a:p>
            <a:r>
              <a:rPr lang="ru-RU" sz="1200" b="1" kern="800" dirty="0" smtClean="0">
                <a:latin typeface="Century Gothic" panose="020B0502020202020204" pitchFamily="34" charset="0"/>
              </a:rPr>
              <a:t>ГАУ НИ и ПИ </a:t>
            </a:r>
            <a:r>
              <a:rPr lang="ru-RU" sz="1200" b="1" dirty="0" smtClean="0">
                <a:latin typeface="Century Gothic" panose="020B0502020202020204" pitchFamily="34" charset="0"/>
              </a:rPr>
              <a:t>«ГРАДПЛАН ГОРОДА МОСКВЫ»</a:t>
            </a:r>
            <a:endParaRPr lang="ru-RU" sz="12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013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0165787"/>
            <a:ext cx="15125700" cy="54451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xfrm>
            <a:off x="14344650" y="10357961"/>
            <a:ext cx="30480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999" algn="r">
              <a:lnSpc>
                <a:spcPts val="1561"/>
              </a:lnSpc>
            </a:pPr>
            <a:fld id="{81D60167-4931-47E6-BA6A-407CBD079E47}" type="slidenum">
              <a:rPr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pPr marL="25999" algn="r">
                <a:lnSpc>
                  <a:spcPts val="1561"/>
                </a:lnSpc>
              </a:pPr>
              <a:t>8</a:t>
            </a:fld>
            <a:endParaRPr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0050" y="470667"/>
            <a:ext cx="12750355" cy="455639"/>
          </a:xfrm>
          <a:prstGeom prst="rect">
            <a:avLst/>
          </a:prstGeom>
          <a:noFill/>
        </p:spPr>
        <p:txBody>
          <a:bodyPr wrap="square" lIns="139251" tIns="69626" rIns="139251" bIns="69626" rtlCol="0">
            <a:spAutoFit/>
          </a:bodyPr>
          <a:lstStyle/>
          <a:p>
            <a:pPr>
              <a:lnSpc>
                <a:spcPts val="2354"/>
              </a:lnSpc>
            </a:pPr>
            <a:r>
              <a:rPr lang="ru-RU" sz="2200" b="1" kern="0" spc="1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Технико-экономические показатели проекта</a:t>
            </a:r>
            <a:endParaRPr lang="ru-RU" sz="2200" b="1" kern="0" spc="1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418" y="10357961"/>
            <a:ext cx="2597002" cy="19714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9335233" y="10298906"/>
            <a:ext cx="3637817" cy="318819"/>
          </a:xfrm>
          <a:prstGeom prst="rect">
            <a:avLst/>
          </a:prstGeom>
          <a:noFill/>
        </p:spPr>
        <p:txBody>
          <a:bodyPr wrap="none" lIns="132855" tIns="66428" rIns="132855" bIns="66428" rtlCol="0">
            <a:spAutoFit/>
          </a:bodyPr>
          <a:lstStyle/>
          <a:p>
            <a:r>
              <a:rPr lang="ru-RU" sz="1200" b="1" kern="800" dirty="0" smtClean="0">
                <a:latin typeface="Century Gothic" panose="020B0502020202020204" pitchFamily="34" charset="0"/>
              </a:rPr>
              <a:t>ГАУ НИ и ПИ </a:t>
            </a:r>
            <a:r>
              <a:rPr lang="ru-RU" sz="1200" b="1" dirty="0" smtClean="0">
                <a:latin typeface="Century Gothic" panose="020B0502020202020204" pitchFamily="34" charset="0"/>
              </a:rPr>
              <a:t>«ГРАДПЛАН ГОРОДА МОСКВЫ»</a:t>
            </a:r>
            <a:endParaRPr lang="ru-RU" sz="1200" b="1" dirty="0"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41" y="10265505"/>
            <a:ext cx="290409" cy="3450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7250" y="10298906"/>
            <a:ext cx="5792253" cy="318819"/>
          </a:xfrm>
          <a:prstGeom prst="rect">
            <a:avLst/>
          </a:prstGeom>
          <a:noFill/>
        </p:spPr>
        <p:txBody>
          <a:bodyPr wrap="none" lIns="132855" tIns="66428" rIns="132855" bIns="66428" rtlCol="0">
            <a:spAutoFit/>
          </a:bodyPr>
          <a:lstStyle/>
          <a:p>
            <a:r>
              <a:rPr lang="ru-RU" sz="1200" b="1" kern="800" dirty="0" smtClean="0">
                <a:latin typeface="Century Gothic" panose="020B0502020202020204" pitchFamily="34" charset="0"/>
              </a:rPr>
              <a:t>КОМИТЕТ ПО АРХИТЕКТУРЕ И ГРАДОСТРОИТЕЛЬСТВУ ГОРОДА МОСКВЫ    </a:t>
            </a:r>
            <a:endParaRPr lang="ru-RU" sz="1400" dirty="0"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1826" y="10265505"/>
            <a:ext cx="559023" cy="318821"/>
          </a:xfrm>
          <a:prstGeom prst="rect">
            <a:avLst/>
          </a:prstGeom>
          <a:noFill/>
        </p:spPr>
        <p:txBody>
          <a:bodyPr wrap="square" lIns="132855" tIns="66428" rIns="132855" bIns="66428" rtlCol="0">
            <a:spAutoFit/>
          </a:bodyPr>
          <a:lstStyle/>
          <a:p>
            <a:pPr algn="ctr"/>
            <a:r>
              <a:rPr lang="en-US" sz="1200" kern="800" dirty="0" smtClean="0">
                <a:latin typeface="Century Gothic" panose="020B0502020202020204" pitchFamily="34" charset="0"/>
              </a:rPr>
              <a:t>|</a:t>
            </a:r>
            <a:endParaRPr lang="ru-RU" sz="1400" dirty="0">
              <a:latin typeface="Century Gothic" panose="020B0502020202020204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91176"/>
              </p:ext>
            </p:extLst>
          </p:nvPr>
        </p:nvGraphicFramePr>
        <p:xfrm>
          <a:off x="2520949" y="1984640"/>
          <a:ext cx="9994900" cy="3970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4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31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4173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Century Gothic" panose="020B0502020202020204" pitchFamily="34" charset="0"/>
                        </a:rPr>
                        <a:t>№ п/п</a:t>
                      </a:r>
                      <a:endParaRPr lang="ru-RU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entury Gothic" panose="020B0502020202020204" pitchFamily="34" charset="0"/>
                        </a:rPr>
                        <a:t>Наименование</a:t>
                      </a:r>
                      <a:endParaRPr lang="ru-RU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entury Gothic" panose="020B0502020202020204" pitchFamily="34" charset="0"/>
                        </a:rPr>
                        <a:t>Количество</a:t>
                      </a:r>
                      <a:endParaRPr lang="ru-RU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4173">
                <a:tc>
                  <a:txBody>
                    <a:bodyPr/>
                    <a:lstStyle/>
                    <a:p>
                      <a:endParaRPr lang="ru-RU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Century Gothic" panose="020B0502020202020204" pitchFamily="34" charset="0"/>
                        </a:rPr>
                        <a:t>Внеуличный пешеходный переход</a:t>
                      </a:r>
                      <a:endParaRPr lang="ru-RU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417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entury Gothic" panose="020B0502020202020204" pitchFamily="34" charset="0"/>
                        </a:rPr>
                        <a:t>1</a:t>
                      </a:r>
                      <a:endParaRPr lang="ru-RU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Century Gothic" panose="020B0502020202020204" pitchFamily="34" charset="0"/>
                        </a:rPr>
                        <a:t>Длина, м</a:t>
                      </a:r>
                      <a:endParaRPr lang="ru-RU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aseline="0" dirty="0" smtClean="0">
                          <a:latin typeface="Century Gothic" panose="020B0502020202020204" pitchFamily="34" charset="0"/>
                        </a:rPr>
                        <a:t>55 м</a:t>
                      </a:r>
                      <a:endParaRPr lang="ru-RU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417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entury Gothic" panose="020B0502020202020204" pitchFamily="34" charset="0"/>
                        </a:rPr>
                        <a:t>2</a:t>
                      </a:r>
                      <a:endParaRPr lang="ru-RU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Century Gothic" panose="020B0502020202020204" pitchFamily="34" charset="0"/>
                        </a:rPr>
                        <a:t>Ширина, м</a:t>
                      </a:r>
                      <a:endParaRPr lang="ru-RU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entury Gothic" panose="020B0502020202020204" pitchFamily="34" charset="0"/>
                        </a:rPr>
                        <a:t>4 м</a:t>
                      </a:r>
                      <a:endParaRPr lang="ru-RU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417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entury Gothic" panose="020B0502020202020204" pitchFamily="34" charset="0"/>
                        </a:rPr>
                        <a:t>3</a:t>
                      </a:r>
                      <a:endParaRPr lang="ru-RU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Century Gothic" panose="020B0502020202020204" pitchFamily="34" charset="0"/>
                        </a:rPr>
                        <a:t>Высотный габарит (пешеходный), м</a:t>
                      </a:r>
                      <a:endParaRPr lang="ru-RU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entury Gothic" panose="020B0502020202020204" pitchFamily="34" charset="0"/>
                        </a:rPr>
                        <a:t>2,3 м</a:t>
                      </a:r>
                      <a:endParaRPr lang="ru-RU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Нижний колонтитул 14"/>
          <p:cNvSpPr>
            <a:spLocks noGrp="1"/>
          </p:cNvSpPr>
          <p:nvPr>
            <p:ph type="ftr" sz="quarter" idx="4294967295"/>
          </p:nvPr>
        </p:nvSpPr>
        <p:spPr>
          <a:xfrm>
            <a:off x="2520949" y="6085267"/>
            <a:ext cx="10083801" cy="861774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Интенсивность движения пешеходов на существующем переходе через железную дорогу от Дмитровского шоссе в сторону ул. Яблочкова и в обратном направлении - 220 человек в утренний час пик и 250 человек в вечерний час пик.</a:t>
            </a:r>
          </a:p>
          <a:p>
            <a:pPr algn="just"/>
            <a:r>
              <a:rPr lang="ru-RU" sz="14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По информации от ОАО «РЖД» с 2014 года по 2018 год травмировано </a:t>
            </a:r>
            <a:r>
              <a:rPr lang="ru-RU" sz="1400" dirty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15 человек.</a:t>
            </a:r>
            <a:endParaRPr lang="ru-RU" sz="14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13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15674</TotalTime>
  <Words>351</Words>
  <Application>Microsoft Office PowerPoint</Application>
  <PresentationFormat>Произвольный</PresentationFormat>
  <Paragraphs>77</Paragraphs>
  <Slides>8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Century Gothic</vt:lpstr>
      <vt:lpstr>HeliosCondC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1</dc:creator>
  <cp:lastModifiedBy>Игнатьев Александр Игоревич</cp:lastModifiedBy>
  <cp:revision>471</cp:revision>
  <cp:lastPrinted>2019-07-24T09:37:19Z</cp:lastPrinted>
  <dcterms:created xsi:type="dcterms:W3CDTF">2018-12-04T08:58:29Z</dcterms:created>
  <dcterms:modified xsi:type="dcterms:W3CDTF">2019-07-26T08:02:33Z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2018-11-29T00:00:00Z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2018-12-04T00:00:00Z</vt:filetime>
  </property>
</Properties>
</file>